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34" r:id="rId2"/>
    <p:sldId id="305" r:id="rId3"/>
    <p:sldId id="308" r:id="rId4"/>
    <p:sldId id="312" r:id="rId5"/>
    <p:sldId id="313" r:id="rId6"/>
    <p:sldId id="314" r:id="rId7"/>
    <p:sldId id="309" r:id="rId8"/>
    <p:sldId id="319" r:id="rId9"/>
    <p:sldId id="320" r:id="rId10"/>
    <p:sldId id="316" r:id="rId11"/>
    <p:sldId id="321" r:id="rId12"/>
    <p:sldId id="317" r:id="rId13"/>
    <p:sldId id="318" r:id="rId14"/>
    <p:sldId id="329" r:id="rId15"/>
    <p:sldId id="322" r:id="rId16"/>
    <p:sldId id="324" r:id="rId17"/>
    <p:sldId id="325" r:id="rId18"/>
    <p:sldId id="327" r:id="rId19"/>
    <p:sldId id="330" r:id="rId20"/>
    <p:sldId id="331" r:id="rId21"/>
    <p:sldId id="326" r:id="rId22"/>
    <p:sldId id="328" r:id="rId23"/>
    <p:sldId id="333" r:id="rId24"/>
    <p:sldId id="284" r:id="rId25"/>
    <p:sldId id="304" r:id="rId26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 userDrawn="1">
          <p15:clr>
            <a:srgbClr val="A4A3A4"/>
          </p15:clr>
        </p15:guide>
        <p15:guide id="2" orient="horz" pos="1053">
          <p15:clr>
            <a:srgbClr val="A4A3A4"/>
          </p15:clr>
        </p15:guide>
        <p15:guide id="3" pos="3844">
          <p15:clr>
            <a:srgbClr val="A4A3A4"/>
          </p15:clr>
        </p15:guide>
        <p15:guide id="4" pos="19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907"/>
    <a:srgbClr val="062A3F"/>
    <a:srgbClr val="BF3420"/>
    <a:srgbClr val="95BC49"/>
    <a:srgbClr val="1A7BAE"/>
    <a:srgbClr val="1D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38980" autoAdjust="0"/>
  </p:normalViewPr>
  <p:slideViewPr>
    <p:cSldViewPr>
      <p:cViewPr varScale="1">
        <p:scale>
          <a:sx n="117" d="100"/>
          <a:sy n="117" d="100"/>
        </p:scale>
        <p:origin x="546" y="96"/>
      </p:cViewPr>
      <p:guideLst>
        <p:guide orient="horz" pos="2187"/>
        <p:guide orient="horz" pos="1053"/>
        <p:guide pos="3844"/>
        <p:guide pos="19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84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56024-E033-460B-B461-F9C8C93C904B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72FC-EDD4-43B4-B218-6888597E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36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03541-C361-4440-AA44-DBB6527DDBFB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461BB-BB29-447B-86E6-652C097B04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622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</a:rPr>
              <a:t>Good morning everyone.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</a:rPr>
              <a:t>I am </a:t>
            </a:r>
            <a:r>
              <a:rPr kumimoji="0" lang="en-US" altLang="zh-CN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</a:rPr>
              <a:t>Zong</a:t>
            </a: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</a:rPr>
              <a:t> Yuan, from Ocean University of China.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</a:rPr>
              <a:t>My presentation is about Recognizing Fishing Activities via VMS Trace Analysis Based on Mathematical Morphology.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413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In reality, small villages and tiny ports scatter along the coast.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Even a little normal island can be like this, there’s no map accurate enough to mark all the ports.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Besides, because of the wind and waves, even the anchored vessel moves slightly.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So we can’t find the ports just rely on the speed.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082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So, no maps, no logbooks.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divide the whole geographical area of each vessel into grids, sized as 1’ longitude multiply 1’ latitude.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statistics of the records whose speed and heading are in rated ranges,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grid with the maximum record number is selected as the port.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21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Now,</a:t>
            </a:r>
            <a:r>
              <a:rPr lang="en-US" altLang="zh-CN" baseline="0" dirty="0" smtClean="0"/>
              <a:t> individual trips are separated.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094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Thanks to the productive mode of trawlers</a:t>
            </a:r>
            <a:r>
              <a:rPr lang="en-US" altLang="zh-CN" baseline="0" dirty="0" smtClean="0"/>
              <a:t> and the 60-second temporary resolution, the fishing activity can be targeted here and here, the meandering traces.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Our problem is, the fisherman can tell where the fishing activity is even by a glimpse.</a:t>
            </a:r>
          </a:p>
          <a:p>
            <a:r>
              <a:rPr lang="en-US" altLang="zh-CN" baseline="0" dirty="0" smtClean="0"/>
              <a:t>But the computer can not do this.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32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How to make the computer see what the fisherman see?</a:t>
            </a:r>
          </a:p>
          <a:p>
            <a:endParaRPr kumimoji="0" lang="en-US" altLang="zh-CN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r>
              <a:rPr kumimoji="0" lang="en-US" altLang="zh-CN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Mathematical Morphology, a picture processing approach, which provides an advantage of simplifying traces.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411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the preprocessing, first we detect</a:t>
            </a:r>
            <a:r>
              <a:rPr lang="en-US" altLang="zh-CN" baseline="0" dirty="0" smtClean="0"/>
              <a:t> the boundaries of each individual trip.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To make room for the following operations, we then expand the image both for the longitude and latitude.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divide this new image into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95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</a:t>
            </a:r>
            <a:r>
              <a:rPr lang="en-US" altLang="zh-CN" baseline="0" dirty="0" smtClean="0"/>
              <a:t> now, Mathematical Morphology operations.</a:t>
            </a:r>
          </a:p>
          <a:p>
            <a:r>
              <a:rPr lang="en-US" altLang="zh-CN" baseline="0" dirty="0" smtClean="0"/>
              <a:t>The key of this approach is to make the fishing traces stand out of the whole trajectories.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we can see from the first image, presented by the primary recorded points, although the fishing activity shows a zigzag tendency, these scattering points are not distinct enough.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operating erosion, all the points become more evident and start to get connected with each other.</a:t>
            </a:r>
          </a:p>
          <a:p>
            <a:r>
              <a:rPr lang="en-US" altLang="zh-CN" baseline="0" dirty="0" smtClean="0"/>
              <a:t>Well our goal is to eliminate the steaming traces and preserve the fishing traces.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dilation, the core regions and outlines of fishing traces are preserved.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 these preserved regions are too small to indicate all the fishing traces.</a:t>
            </a:r>
          </a:p>
          <a:p>
            <a:r>
              <a:rPr lang="en-US" altLang="zh-CN" baseline="0" dirty="0" smtClean="0"/>
              <a:t>So we operate another erosion to expand the fishing components, as large enough to illustrate the actual fishing activity.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87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Referring</a:t>
            </a:r>
            <a:r>
              <a:rPr lang="en-US" altLang="zh-CN" baseline="0" dirty="0" smtClean="0"/>
              <a:t> back the recognized fishing area to the primary trace, now we can locate where the fishing activity starts and ends.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for this area, fishing activity starts at point A and ends at point B. So as the other areas.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According to the VMS records, so we can obtain metrics of fishing duration and distance.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435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employ out system on all the 34 vessels’</a:t>
            </a:r>
            <a:r>
              <a:rPr lang="en-US" altLang="zh-CN" baseline="0" dirty="0" smtClean="0"/>
              <a:t> data.</a:t>
            </a:r>
          </a:p>
          <a:p>
            <a:r>
              <a:rPr lang="en-US" altLang="zh-CN" baseline="0" dirty="0" smtClean="0"/>
              <a:t>As the foundation of all the operations, we first validate the located port on Google earth.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we can see from the picture, all the located ports are along the coast, and actually, some of them even indicate inshore islands precisely.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985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 we actually</a:t>
            </a:r>
            <a:r>
              <a:rPr lang="en-US" altLang="zh-CN" baseline="0" dirty="0" smtClean="0"/>
              <a:t> divide one trip into stopping, steaming and fishing 3 types of activities.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abstract the relative VMS data of speed and heading, and the statistics shows a mutual corroboration with the previous researches.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24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decades of</a:t>
            </a:r>
            <a:r>
              <a:rPr lang="en-US" altLang="zh-CN" baseline="0" dirty="0" smtClean="0"/>
              <a:t> years, the Vessel Monitoring System data has been used in many ways.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To provide the  vessels’ location, the interaction between different vessels, fuel cost.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Or, based on the location, to estimate fishing effort and environmental pressure further.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98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step forward, we get</a:t>
            </a:r>
            <a:r>
              <a:rPr lang="en-US" altLang="zh-CN" baseline="0" dirty="0" smtClean="0"/>
              <a:t> the fishing and whole-trip duration and distance for each month of all the vessels.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To evaluate our fishing statistics, we exploit the month fishing yield survey.</a:t>
            </a:r>
          </a:p>
          <a:p>
            <a:r>
              <a:rPr lang="en-US" altLang="zh-CN" baseline="0" dirty="0" smtClean="0"/>
              <a:t>The correlation between statistics on fishing duration and distance and yield survey are around 90% and 82% respectively.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4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 we label the fishing areas of every trips,</a:t>
            </a:r>
            <a:r>
              <a:rPr lang="en-US" altLang="zh-CN" baseline="0" dirty="0" smtClean="0"/>
              <a:t> we digitalize all the fishing areas of the sample vessels per quarter, in order to show the transformation of productive regions.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411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And in this</a:t>
            </a:r>
            <a:r>
              <a:rPr lang="en-US" altLang="zh-CN" baseline="0" dirty="0" smtClean="0"/>
              <a:t> research area, recognition of fishing activity is the key issue.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674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previous researches</a:t>
            </a:r>
            <a:r>
              <a:rPr lang="en-US" altLang="zh-CN" baseline="0" dirty="0" smtClean="0"/>
              <a:t> can be divided into two categories.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is the Experience-based Method.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kind of method is basically based on the fishing experience that vessels’ speed can be quite different during different activities.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it can be fast during steaming activity, and slow down during fishing activity.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Well although simple and direct, it will misjudge speed reduction as fishing activity, like these two turnings.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thresholds vary with vessel’s different types.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76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other one is the Statistic-based Method, like the Hidden Markov Model.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To be robust, this kind of method needs amount of labeled data to train the model.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Besides, to label the data, additional references, like observers’ records or logbooks, are required to characterize the VMS data.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13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So,</a:t>
            </a:r>
            <a:r>
              <a:rPr lang="en-US" altLang="zh-CN" baseline="0" dirty="0" smtClean="0"/>
              <a:t> how about a new method, which needs no extra references, and is still efficient and robust?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09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our proposed system, FAR, fishing</a:t>
            </a:r>
            <a:r>
              <a:rPr lang="en-US" altLang="zh-CN" baseline="0" dirty="0" smtClean="0"/>
              <a:t> activity recognition system.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only digs into VMS data. Facing a mass of traces, we need to locate the ports first, so that we can separate trips.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do Mathematical Morphology operations to recognize fishing activity and get fishing duration and distance.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 step forward, we explore the correlation between fishing metrics and relative yield as well.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51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VMS data is from 34 otter trawl vessels, the duration is more than 2 years.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contains more than 2 million records in total with a rated 60-second temporal resolution instead of a 2-hour one.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All the data is provided by the Zhejiang Province Ocean and Fisheries Bureau.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915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 is what</a:t>
            </a:r>
            <a:r>
              <a:rPr lang="en-US" altLang="zh-CN" baseline="0" dirty="0" smtClean="0"/>
              <a:t> our data provides us primarily.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Are we </a:t>
            </a:r>
            <a:r>
              <a:rPr lang="en-US" altLang="zh-CN" baseline="0" dirty="0" err="1" smtClean="0"/>
              <a:t>gonna</a:t>
            </a:r>
            <a:r>
              <a:rPr lang="en-US" altLang="zh-CN" baseline="0" dirty="0" smtClean="0"/>
              <a:t> analyzing these overlapping traces directly?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What’s more, we don’t have any information about individual trips at all.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Well, let’s locate the ports first.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9461BB-BB29-447B-86E6-652C097B04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06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1790966" y="425408"/>
            <a:ext cx="2028376" cy="1177563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rgbClr val="BF3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7"/>
          <p:cNvSpPr/>
          <p:nvPr userDrawn="1"/>
        </p:nvSpPr>
        <p:spPr>
          <a:xfrm rot="5400000">
            <a:off x="2809827" y="584110"/>
            <a:ext cx="2346109" cy="117789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rgbClr val="FDA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 userDrawn="1"/>
        </p:nvSpPr>
        <p:spPr>
          <a:xfrm rot="5400000">
            <a:off x="5324309" y="425407"/>
            <a:ext cx="2028375" cy="1177562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13"/>
          <p:cNvSpPr/>
          <p:nvPr userDrawn="1"/>
        </p:nvSpPr>
        <p:spPr>
          <a:xfrm rot="5400000">
            <a:off x="3987408" y="584418"/>
            <a:ext cx="2346724" cy="117789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rgbClr val="95B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/>
          <p:cNvSpPr/>
          <p:nvPr userDrawn="1"/>
        </p:nvSpPr>
        <p:spPr>
          <a:xfrm>
            <a:off x="2074528" y="-2513200"/>
            <a:ext cx="4994940" cy="499494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4493240" y="2414232"/>
            <a:ext cx="157518" cy="1575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05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70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95BC49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61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FDA907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646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BF3420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7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61510" y="0"/>
            <a:ext cx="225739" cy="721610"/>
            <a:chOff x="161510" y="0"/>
            <a:chExt cx="225739" cy="721610"/>
          </a:xfrm>
        </p:grpSpPr>
        <p:sp>
          <p:nvSpPr>
            <p:cNvPr id="3" name="矩形 2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8801756" y="4963098"/>
            <a:ext cx="225739" cy="180402"/>
            <a:chOff x="161510" y="0"/>
            <a:chExt cx="225739" cy="721610"/>
          </a:xfrm>
        </p:grpSpPr>
        <p:sp>
          <p:nvSpPr>
            <p:cNvPr id="8" name="矩形 7"/>
            <p:cNvSpPr/>
            <p:nvPr/>
          </p:nvSpPr>
          <p:spPr>
            <a:xfrm>
              <a:off x="161510" y="0"/>
              <a:ext cx="45719" cy="721610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21517" y="0"/>
              <a:ext cx="45719" cy="721610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3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3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2706765"/>
            <a:ext cx="9144000" cy="1350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C:\Documents and Settings\yangweizhou\桌面\2.jpg"/>
          <p:cNvPicPr>
            <a:picLocks noChangeAspect="1" noChangeArrowheads="1"/>
          </p:cNvPicPr>
          <p:nvPr userDrawn="1"/>
        </p:nvPicPr>
        <p:blipFill rotWithShape="1">
          <a:blip r:embed="rId2"/>
          <a:srcRect b="20467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6" r:id="rId4"/>
    <p:sldLayoutId id="2147483665" r:id="rId5"/>
    <p:sldLayoutId id="2147483667" r:id="rId6"/>
    <p:sldLayoutId id="2147483653" r:id="rId7"/>
    <p:sldLayoutId id="2147483662" r:id="rId8"/>
    <p:sldLayoutId id="2147483654" r:id="rId9"/>
    <p:sldLayoutId id="2147483651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2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40.png"/><Relationship Id="rId10" Type="http://schemas.microsoft.com/office/2007/relationships/hdphoto" Target="../media/hdphoto2.wdp"/><Relationship Id="rId4" Type="http://schemas.microsoft.com/office/2007/relationships/hdphoto" Target="../media/hdphoto14.wdp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43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9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juliazgyn@gmail.com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7.wdp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microsoft.com/office/2007/relationships/hdphoto" Target="../media/hdphoto9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6102" y="726545"/>
            <a:ext cx="697577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00" b="1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Recognizing Fishing Activities via VMS Trace Analysis Based on Mathematical Morphology</a:t>
            </a:r>
            <a:endParaRPr lang="zh-CN" altLang="en-US" sz="3400" b="1" dirty="0">
              <a:solidFill>
                <a:schemeClr val="tx2">
                  <a:lumMod val="50000"/>
                </a:schemeClr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3969" y="2555295"/>
            <a:ext cx="6820247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7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Yuan Zong</a:t>
            </a:r>
            <a:r>
              <a:rPr lang="en-US" altLang="zh-CN" sz="17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Haiguang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Huang</a:t>
            </a:r>
            <a:r>
              <a:rPr lang="en-US" altLang="zh-CN" sz="1700" b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12</a:t>
            </a:r>
            <a:r>
              <a:rPr lang="en-US" altLang="zh-CN" sz="1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, 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Feng Hong</a:t>
            </a:r>
            <a:r>
              <a:rPr lang="en-US" altLang="zh-CN" sz="17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, Yong Zhen</a:t>
            </a:r>
            <a:r>
              <a:rPr lang="en-US" altLang="zh-CN" sz="17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and </a:t>
            </a:r>
            <a:r>
              <a:rPr lang="en-US" altLang="zh-CN" sz="17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Zhongwen</a:t>
            </a:r>
            <a:r>
              <a:rPr lang="en-US" altLang="zh-CN" sz="1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Guo</a:t>
            </a:r>
            <a:r>
              <a:rPr lang="en-US" altLang="zh-CN" sz="1700" b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</a:t>
            </a:r>
          </a:p>
          <a:p>
            <a:pPr algn="ctr"/>
            <a:endParaRPr lang="en-US" altLang="zh-CN" sz="1700" b="1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altLang="zh-CN" sz="1700" b="1" i="1" baseline="30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1</a:t>
            </a:r>
            <a:r>
              <a:rPr lang="en-US" altLang="zh-CN" sz="17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Ocean </a:t>
            </a:r>
            <a:r>
              <a:rPr lang="en-US" altLang="zh-CN" sz="17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University of China</a:t>
            </a:r>
          </a:p>
          <a:p>
            <a:pPr algn="ctr"/>
            <a:r>
              <a:rPr lang="en-US" altLang="zh-CN" sz="1700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2</a:t>
            </a:r>
            <a:r>
              <a:rPr lang="en-US" altLang="zh-CN" sz="17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Wenzhou Ocean and Fishery Vessel Safety Rescue Information Center</a:t>
            </a:r>
            <a:endParaRPr lang="zh-CN" altLang="en-US" sz="1700" b="1" i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924045"/>
            <a:ext cx="3068955" cy="838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55" y="3786885"/>
            <a:ext cx="1143000" cy="11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ZhejiangAttractions.gif*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75" t="13137" r="27990" b="7326"/>
          <a:stretch/>
        </p:blipFill>
        <p:spPr>
          <a:xfrm>
            <a:off x="614390" y="496585"/>
            <a:ext cx="4592951" cy="4282865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 rot="21289783">
            <a:off x="2922458" y="3730584"/>
            <a:ext cx="469125" cy="278488"/>
          </a:xfrm>
          <a:prstGeom prst="roundRect">
            <a:avLst/>
          </a:prstGeom>
          <a:noFill/>
          <a:ln w="38100">
            <a:solidFill>
              <a:srgbClr val="FDA9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Locate Ports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1" t="6060" r="-1"/>
          <a:stretch/>
        </p:blipFill>
        <p:spPr>
          <a:xfrm>
            <a:off x="493508" y="514957"/>
            <a:ext cx="1144020" cy="884654"/>
          </a:xfrm>
          <a:prstGeom prst="rect">
            <a:avLst/>
          </a:prstGeom>
        </p:spPr>
      </p:pic>
      <p:pic>
        <p:nvPicPr>
          <p:cNvPr id="20" name="图片 19" descr="百度地图 - Google Chrome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4" t="12774" r="22930" b="9143"/>
          <a:stretch/>
        </p:blipFill>
        <p:spPr>
          <a:xfrm>
            <a:off x="5101157" y="2212392"/>
            <a:ext cx="3311515" cy="2777649"/>
          </a:xfrm>
          <a:prstGeom prst="rect">
            <a:avLst/>
          </a:prstGeom>
        </p:spPr>
      </p:pic>
      <p:sp>
        <p:nvSpPr>
          <p:cNvPr id="22" name="椭圆 21"/>
          <p:cNvSpPr>
            <a:spLocks noChangeAspect="1"/>
          </p:cNvSpPr>
          <p:nvPr/>
        </p:nvSpPr>
        <p:spPr>
          <a:xfrm>
            <a:off x="3626895" y="3926774"/>
            <a:ext cx="117515" cy="10881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082661" y="3561860"/>
            <a:ext cx="2224754" cy="860753"/>
            <a:chOff x="5388476" y="3246825"/>
            <a:chExt cx="2960056" cy="107291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619" y="3246825"/>
              <a:ext cx="1072913" cy="1072913"/>
            </a:xfrm>
            <a:prstGeom prst="rect">
              <a:avLst/>
            </a:prstGeom>
            <a:ln w="2286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cxnSp>
          <p:nvCxnSpPr>
            <p:cNvPr id="25" name="曲线连接符 24"/>
            <p:cNvCxnSpPr/>
            <p:nvPr/>
          </p:nvCxnSpPr>
          <p:spPr>
            <a:xfrm rot="5400000" flipH="1" flipV="1">
              <a:off x="6334837" y="3035159"/>
              <a:ext cx="220684" cy="2113406"/>
            </a:xfrm>
            <a:prstGeom prst="curvedConnector4">
              <a:avLst>
                <a:gd name="adj1" fmla="val -219977"/>
                <a:gd name="adj2" fmla="val 50407"/>
              </a:avLst>
            </a:prstGeom>
            <a:ln w="28575">
              <a:solidFill>
                <a:srgbClr val="062A3F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5207341" y="721081"/>
            <a:ext cx="3794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Unrecorded ports scatter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04841" y="1401620"/>
            <a:ext cx="34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Anchored vessels move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" name="直接连接符 4"/>
          <p:cNvCxnSpPr>
            <a:endCxn id="20" idx="1"/>
          </p:cNvCxnSpPr>
          <p:nvPr/>
        </p:nvCxnSpPr>
        <p:spPr>
          <a:xfrm flipV="1">
            <a:off x="3744410" y="3601217"/>
            <a:ext cx="1356747" cy="39101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22" idx="6"/>
          </p:cNvCxnSpPr>
          <p:nvPr/>
        </p:nvCxnSpPr>
        <p:spPr>
          <a:xfrm>
            <a:off x="3744410" y="3981180"/>
            <a:ext cx="1356747" cy="23082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path" presetSubtype="0" repeatCount="indefinite" accel="50000" decel="5000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053 -0.00493 C 0.00225 -0.00493 0.00486 -0.00308 0.00486 -0.00092 C 0.00486 0.00217 0.00208 0.00309 0.00052 0.0034 L -0.00174 0.00402 C -0.00313 0.00433 -0.00573 0.00556 -0.00573 0.00865 C -0.00573 0.01081 -0.00365 0.01328 -0.00053 0.01328 C 0.00225 0.01328 0.00486 0.01081 0.00486 0.00865 C 0.00486 0.00556 0.00208 0.00433 0.00052 0.00402 L -0.00174 0.0034 C -0.00313 0.00309 -0.00573 0.00217 -0.00573 -0.00092 C -0.00573 -0.00308 -0.00365 -0.00493 -0.00053 -0.00493 Z " pathEditMode="relative" rAng="0" ptsTypes="AAAAAAAAAAA">
                                      <p:cBhvr>
                                        <p:cTn id="2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059208"/>
            <a:ext cx="4365091" cy="2826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Locate Ports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572000" y="1656864"/>
            <a:ext cx="44542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Set the grid as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1´latitude </a:t>
            </a:r>
            <a:r>
              <a:rPr lang="en-US" altLang="zh-CN" sz="2000" b="1" dirty="0">
                <a:solidFill>
                  <a:srgbClr val="FDA907"/>
                </a:solidFill>
                <a:latin typeface="Calibri" panose="020F0502020204030204" pitchFamily="34" charset="0"/>
              </a:rPr>
              <a:t>×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1´longitude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Statistics of records of the vessel’s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speed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heading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The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grid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with the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maximum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record number is selected as the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port</a:t>
            </a:r>
            <a:endParaRPr lang="zh-CN" altLang="en-US" sz="20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4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Separate Trips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3535" y="1300995"/>
            <a:ext cx="6095008" cy="273607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3535" y="1305931"/>
            <a:ext cx="6095008" cy="27360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3535" y="1300994"/>
            <a:ext cx="6095008" cy="27360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87035" y="2301720"/>
            <a:ext cx="43308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Individual trips are separated</a:t>
            </a:r>
          </a:p>
        </p:txBody>
      </p:sp>
    </p:spTree>
    <p:extLst>
      <p:ext uri="{BB962C8B-B14F-4D97-AF65-F5344CB8AC3E}">
        <p14:creationId xmlns:p14="http://schemas.microsoft.com/office/powerpoint/2010/main" val="25483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Recognize Fishing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A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ctivity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1182442" y="906565"/>
            <a:ext cx="2229453" cy="1260137"/>
            <a:chOff x="795263" y="1123123"/>
            <a:chExt cx="2658707" cy="15847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409" b="75606" l="14985" r="84893">
                          <a14:foregroundMark x1="43364" y1="46931" x2="43364" y2="46931"/>
                          <a14:foregroundMark x1="15535" y1="61793" x2="15535" y2="61793"/>
                          <a14:foregroundMark x1="53028" y1="51292" x2="53028" y2="51292"/>
                          <a14:foregroundMark x1="46606" y1="45396" x2="46606" y2="45396"/>
                          <a14:foregroundMark x1="45566" y1="48304" x2="45566" y2="48304"/>
                          <a14:foregroundMark x1="46728" y1="50081" x2="46728" y2="50081"/>
                          <a14:foregroundMark x1="39266" y1="74717" x2="39266" y2="74717"/>
                          <a14:foregroundMark x1="40061" y1="71244" x2="40061" y2="71244"/>
                          <a14:foregroundMark x1="56942" y1="50565" x2="56942" y2="50565"/>
                          <a14:foregroundMark x1="68440" y1="23829" x2="68440" y2="23829"/>
                          <a14:foregroundMark x1="70642" y1="24717" x2="70642" y2="24717"/>
                          <a14:foregroundMark x1="77554" y1="14297" x2="77554" y2="14297"/>
                          <a14:foregroundMark x1="75229" y1="17286" x2="75229" y2="17286"/>
                          <a14:foregroundMark x1="80550" y1="23506" x2="80550" y2="23506"/>
                          <a14:foregroundMark x1="84343" y1="52989" x2="84343" y2="52989"/>
                          <a14:foregroundMark x1="76147" y1="48869" x2="76147" y2="48869"/>
                          <a14:foregroundMark x1="74801" y1="54200" x2="74801" y2="54200"/>
                          <a14:foregroundMark x1="82630" y1="55412" x2="82630" y2="55412"/>
                          <a14:foregroundMark x1="72355" y1="22779" x2="72355" y2="2277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8" t="11501" r="13577" b="22000"/>
            <a:stretch/>
          </p:blipFill>
          <p:spPr>
            <a:xfrm>
              <a:off x="795263" y="1123123"/>
              <a:ext cx="2658707" cy="1584788"/>
            </a:xfrm>
            <a:prstGeom prst="rect">
              <a:avLst/>
            </a:prstGeom>
          </p:spPr>
        </p:pic>
        <p:sp>
          <p:nvSpPr>
            <p:cNvPr id="9" name="椭圆 8"/>
            <p:cNvSpPr>
              <a:spLocks/>
            </p:cNvSpPr>
            <p:nvPr/>
          </p:nvSpPr>
          <p:spPr>
            <a:xfrm>
              <a:off x="801259" y="2290741"/>
              <a:ext cx="90010" cy="542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/>
          <p:cNvSpPr/>
          <p:nvPr/>
        </p:nvSpPr>
        <p:spPr>
          <a:xfrm>
            <a:off x="2708703" y="918777"/>
            <a:ext cx="630069" cy="300460"/>
          </a:xfrm>
          <a:prstGeom prst="ellipse">
            <a:avLst/>
          </a:prstGeom>
          <a:noFill/>
          <a:ln w="19050">
            <a:solidFill>
              <a:srgbClr val="FDA90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880223" y="1595891"/>
            <a:ext cx="541946" cy="169746"/>
          </a:xfrm>
          <a:prstGeom prst="ellipse">
            <a:avLst/>
          </a:prstGeom>
          <a:noFill/>
          <a:ln w="19050">
            <a:solidFill>
              <a:srgbClr val="FDA90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94853" y="996575"/>
            <a:ext cx="4140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rPr>
              <a:t>Targets are according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Productive mode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rPr>
              <a:t>of trawlers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60-second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</a:rPr>
              <a:t> temporal resolution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7854" y="2543356"/>
            <a:ext cx="798960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Problem</a:t>
            </a:r>
            <a:endParaRPr lang="en-US" altLang="zh-CN" sz="2800" dirty="0" smtClean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Fisherman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can tell where the fishing activity is by a glimpse </a:t>
            </a:r>
            <a:endParaRPr lang="en-US" altLang="zh-CN" sz="2400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Computer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can not do this</a:t>
            </a:r>
          </a:p>
          <a:p>
            <a:pPr algn="r"/>
            <a:r>
              <a:rPr lang="en-US" altLang="zh-CN" sz="2600" b="1" dirty="0" smtClean="0">
                <a:solidFill>
                  <a:srgbClr val="BF3420"/>
                </a:solidFill>
                <a:latin typeface="Arial Rounded MT Bold" panose="020F0704030504030204" pitchFamily="34" charset="0"/>
              </a:rPr>
              <a:t>  </a:t>
            </a:r>
            <a:endParaRPr lang="zh-CN" altLang="en-US" sz="2600" dirty="0">
              <a:solidFill>
                <a:srgbClr val="BF342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Recognize Fishing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A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ctivity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-71679" y="1446625"/>
            <a:ext cx="9316035" cy="2462213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  <a:effectLst>
            <a:softEdge rad="44450"/>
          </a:effectLst>
        </p:spPr>
        <p:txBody>
          <a:bodyPr wrap="square" rtlCol="0">
            <a:spAutoFit/>
          </a:bodyPr>
          <a:lstStyle/>
          <a:p>
            <a:pPr algn="ctr"/>
            <a:endParaRPr lang="en-US" altLang="zh-CN" sz="10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Fishermen see       Computer see</a:t>
            </a:r>
          </a:p>
          <a:p>
            <a:pPr algn="ctr"/>
            <a:endParaRPr lang="en-US" altLang="zh-CN" sz="16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endParaRPr lang="en-US" altLang="zh-CN" sz="16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Mathematical Morphology</a:t>
            </a:r>
          </a:p>
          <a:p>
            <a:pPr algn="ctr"/>
            <a:endParaRPr lang="en-US" altLang="zh-CN" sz="16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endParaRPr lang="en-US" altLang="zh-CN" sz="16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endParaRPr lang="en-US" altLang="zh-CN" sz="16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436985" y="1806665"/>
            <a:ext cx="405045" cy="13501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1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957" b="38985"/>
          <a:stretch/>
        </p:blipFill>
        <p:spPr>
          <a:xfrm>
            <a:off x="3051908" y="2724514"/>
            <a:ext cx="1149661" cy="74733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" b="40058"/>
          <a:stretch/>
        </p:blipFill>
        <p:spPr>
          <a:xfrm>
            <a:off x="1151619" y="2727266"/>
            <a:ext cx="1892119" cy="73419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46" r="39981"/>
          <a:stretch/>
        </p:blipFill>
        <p:spPr>
          <a:xfrm>
            <a:off x="3052363" y="1491630"/>
            <a:ext cx="1149206" cy="123029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3" y="1499845"/>
            <a:ext cx="1914746" cy="122483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74926" y="1683672"/>
            <a:ext cx="2658707" cy="1584788"/>
            <a:chOff x="795263" y="1123123"/>
            <a:chExt cx="2658707" cy="15847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409" b="75606" l="14985" r="84893">
                          <a14:foregroundMark x1="43364" y1="46931" x2="43364" y2="46931"/>
                          <a14:foregroundMark x1="15535" y1="61793" x2="15535" y2="61793"/>
                          <a14:foregroundMark x1="53028" y1="51292" x2="53028" y2="51292"/>
                          <a14:foregroundMark x1="46606" y1="45396" x2="46606" y2="45396"/>
                          <a14:foregroundMark x1="45566" y1="48304" x2="45566" y2="48304"/>
                          <a14:foregroundMark x1="46728" y1="50081" x2="46728" y2="50081"/>
                          <a14:foregroundMark x1="39266" y1="74717" x2="39266" y2="74717"/>
                          <a14:foregroundMark x1="40061" y1="71244" x2="40061" y2="71244"/>
                          <a14:foregroundMark x1="56942" y1="50565" x2="56942" y2="50565"/>
                          <a14:foregroundMark x1="68440" y1="23829" x2="68440" y2="23829"/>
                          <a14:foregroundMark x1="70642" y1="24717" x2="70642" y2="24717"/>
                          <a14:foregroundMark x1="77554" y1="14297" x2="77554" y2="14297"/>
                          <a14:foregroundMark x1="75229" y1="17286" x2="75229" y2="17286"/>
                          <a14:foregroundMark x1="80550" y1="23506" x2="80550" y2="23506"/>
                          <a14:foregroundMark x1="84343" y1="52989" x2="84343" y2="52989"/>
                          <a14:foregroundMark x1="76147" y1="48869" x2="76147" y2="48869"/>
                          <a14:foregroundMark x1="74801" y1="54200" x2="74801" y2="54200"/>
                          <a14:foregroundMark x1="82630" y1="55412" x2="82630" y2="55412"/>
                          <a14:foregroundMark x1="72355" y1="22779" x2="72355" y2="2277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8" t="11501" r="13577" b="22000"/>
            <a:stretch/>
          </p:blipFill>
          <p:spPr>
            <a:xfrm>
              <a:off x="795263" y="1123123"/>
              <a:ext cx="2658707" cy="1584788"/>
            </a:xfrm>
            <a:prstGeom prst="rect">
              <a:avLst/>
            </a:prstGeom>
          </p:spPr>
        </p:pic>
        <p:sp>
          <p:nvSpPr>
            <p:cNvPr id="9" name="椭圆 8"/>
            <p:cNvSpPr>
              <a:spLocks/>
            </p:cNvSpPr>
            <p:nvPr/>
          </p:nvSpPr>
          <p:spPr>
            <a:xfrm>
              <a:off x="801259" y="2290741"/>
              <a:ext cx="90010" cy="542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Recognize Fishing Activity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374926" y="1736094"/>
            <a:ext cx="2592000" cy="1476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27163" y="1491630"/>
            <a:ext cx="3096000" cy="19800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endCxn id="10" idx="3"/>
          </p:cNvCxnSpPr>
          <p:nvPr/>
        </p:nvCxnSpPr>
        <p:spPr>
          <a:xfrm flipV="1">
            <a:off x="3966926" y="2481630"/>
            <a:ext cx="256237" cy="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2" idx="2"/>
            <a:endCxn id="10" idx="2"/>
          </p:cNvCxnSpPr>
          <p:nvPr/>
        </p:nvCxnSpPr>
        <p:spPr>
          <a:xfrm>
            <a:off x="2670926" y="3212094"/>
            <a:ext cx="4237" cy="259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680873" y="3172585"/>
            <a:ext cx="1610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BF3420"/>
                </a:solidFill>
                <a:latin typeface="Calibri Light" panose="020F0302020204030204" pitchFamily="34" charset="0"/>
              </a:rPr>
              <a:t>0.16°</a:t>
            </a:r>
            <a:endParaRPr lang="zh-CN" altLang="en-US" sz="1600" b="1" dirty="0">
              <a:solidFill>
                <a:srgbClr val="BF3420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86183" y="816555"/>
            <a:ext cx="42754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Preprocessing</a:t>
            </a:r>
          </a:p>
          <a:p>
            <a:endParaRPr lang="en-US" altLang="zh-CN" sz="2400" b="1" dirty="0" smtClean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Detect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the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boundaries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of each individual 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Expand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the image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0.16°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both for the longitude and 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Divide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the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new image into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0.1´longitude×0.1´latitude 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sized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84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0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Recognize Fishing Activity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" t="17625" r="5907" b="11500"/>
          <a:stretch/>
        </p:blipFill>
        <p:spPr>
          <a:xfrm>
            <a:off x="697052" y="3007861"/>
            <a:ext cx="3154706" cy="19172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8501" r="5816" b="12331"/>
          <a:stretch/>
        </p:blipFill>
        <p:spPr>
          <a:xfrm>
            <a:off x="697052" y="726545"/>
            <a:ext cx="3159386" cy="19171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" t="18792" r="6373" b="12084"/>
          <a:stretch/>
        </p:blipFill>
        <p:spPr>
          <a:xfrm>
            <a:off x="5160220" y="726545"/>
            <a:ext cx="3282875" cy="19171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" t="18826" r="5557" b="12004"/>
          <a:stretch/>
        </p:blipFill>
        <p:spPr>
          <a:xfrm>
            <a:off x="5160220" y="3007861"/>
            <a:ext cx="3282875" cy="191723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966225" y="1806664"/>
            <a:ext cx="1215297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4612" y="1439655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Erosion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右箭头 10"/>
          <p:cNvSpPr/>
          <p:nvPr/>
        </p:nvSpPr>
        <p:spPr>
          <a:xfrm rot="5400000">
            <a:off x="5532631" y="2708353"/>
            <a:ext cx="464002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94499" y="2555889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Dilation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右箭头 13"/>
          <p:cNvSpPr/>
          <p:nvPr/>
        </p:nvSpPr>
        <p:spPr>
          <a:xfrm rot="10800000">
            <a:off x="3986773" y="4281940"/>
            <a:ext cx="1215297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75692" y="3912461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Erosion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3617" y="2537309"/>
            <a:ext cx="310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F3420"/>
                </a:solidFill>
                <a:latin typeface="Arial Rounded MT Bold" panose="020F0704030504030204" pitchFamily="34" charset="0"/>
              </a:rPr>
              <a:t>Mathematical Morphology  </a:t>
            </a:r>
          </a:p>
          <a:p>
            <a:pPr algn="ctr"/>
            <a:r>
              <a:rPr lang="en-US" altLang="zh-CN" sz="1400" dirty="0" smtClean="0">
                <a:solidFill>
                  <a:srgbClr val="BF3420"/>
                </a:solidFill>
                <a:latin typeface="Calibri Light" panose="020F0302020204030204" pitchFamily="34" charset="0"/>
              </a:rPr>
              <a:t>operations</a:t>
            </a:r>
            <a:endParaRPr lang="zh-CN" altLang="en-US" sz="1400" dirty="0">
              <a:solidFill>
                <a:srgbClr val="BF342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6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Recognize Fishing Activity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72000" y="1278312"/>
            <a:ext cx="452699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0"/>
              </a:rPr>
              <a:t>Statistics on fishing activity</a:t>
            </a:r>
          </a:p>
          <a:p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Locate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where the fishing activity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starts and 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Obtain</a:t>
            </a: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metrics of fishing </a:t>
            </a:r>
            <a:r>
              <a:rPr lang="en-US" altLang="zh-CN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duration and distance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80" y="1131590"/>
            <a:ext cx="4851999" cy="30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25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178360"/>
            <a:ext cx="4044821" cy="22998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3329" y="3558587"/>
            <a:ext cx="35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Validate the located ports on Google earth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62" y="1228954"/>
            <a:ext cx="3557642" cy="21986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89678" y="3558586"/>
            <a:ext cx="3583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Validate the metrics of speed and heading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2659" y="913319"/>
            <a:ext cx="81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6 knot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157065" y="1941680"/>
            <a:ext cx="81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1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knot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87335" y="1941680"/>
            <a:ext cx="81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4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knot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15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0" y="1178360"/>
            <a:ext cx="4365485" cy="2563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22050" y="1912787"/>
            <a:ext cx="3763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Validate the located ports on Google earth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4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Why This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ork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>
            <a:spLocks noChangeAspect="1"/>
          </p:cNvSpPr>
          <p:nvPr/>
        </p:nvSpPr>
        <p:spPr>
          <a:xfrm>
            <a:off x="3626895" y="1901647"/>
            <a:ext cx="1885238" cy="1885238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41153" y="1569096"/>
            <a:ext cx="1184453" cy="1184453"/>
            <a:chOff x="1857377" y="1882352"/>
            <a:chExt cx="1184453" cy="1184453"/>
          </a:xfrm>
        </p:grpSpPr>
        <p:sp>
          <p:nvSpPr>
            <p:cNvPr id="21" name="椭圆 20"/>
            <p:cNvSpPr>
              <a:spLocks noChangeAspect="1"/>
            </p:cNvSpPr>
            <p:nvPr/>
          </p:nvSpPr>
          <p:spPr>
            <a:xfrm>
              <a:off x="1857377" y="1882352"/>
              <a:ext cx="1184453" cy="1184453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5700" y="1997714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6572214" y="1431204"/>
            <a:ext cx="1167654" cy="1167654"/>
            <a:chOff x="5607115" y="3654346"/>
            <a:chExt cx="1167654" cy="1167654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5607115" y="3654346"/>
              <a:ext cx="1167654" cy="1167654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0330" y="4104396"/>
              <a:ext cx="548640" cy="54864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0300" y="3699351"/>
              <a:ext cx="507101" cy="507101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5922150" y="3796772"/>
            <a:ext cx="862965" cy="862965"/>
            <a:chOff x="5509235" y="898695"/>
            <a:chExt cx="862965" cy="862965"/>
          </a:xfrm>
        </p:grpSpPr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5509235" y="898695"/>
              <a:ext cx="862965" cy="862965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280" y="1048844"/>
              <a:ext cx="566928" cy="573786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2618510" y="3895285"/>
            <a:ext cx="735787" cy="735787"/>
            <a:chOff x="6581518" y="2196003"/>
            <a:chExt cx="735787" cy="735787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6581518" y="2196003"/>
              <a:ext cx="735787" cy="735787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1202" y="2308112"/>
              <a:ext cx="502730" cy="49530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285012" y="745198"/>
            <a:ext cx="569004" cy="569004"/>
            <a:chOff x="2967881" y="771550"/>
            <a:chExt cx="569004" cy="569004"/>
          </a:xfrm>
        </p:grpSpPr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2967881" y="771550"/>
              <a:ext cx="569004" cy="569004"/>
            </a:xfrm>
            <a:prstGeom prst="ellipse">
              <a:avLst/>
            </a:prstGeom>
            <a:solidFill>
              <a:srgbClr val="FFC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651" y="849783"/>
              <a:ext cx="366713" cy="359093"/>
            </a:xfrm>
            <a:prstGeom prst="rect">
              <a:avLst/>
            </a:prstGeom>
          </p:spPr>
        </p:pic>
      </p:grpSp>
      <p:cxnSp>
        <p:nvCxnSpPr>
          <p:cNvPr id="34" name="直接连接符 33"/>
          <p:cNvCxnSpPr>
            <a:stCxn id="17" idx="4"/>
            <a:endCxn id="15" idx="0"/>
          </p:cNvCxnSpPr>
          <p:nvPr/>
        </p:nvCxnSpPr>
        <p:spPr>
          <a:xfrm>
            <a:off x="4569514" y="1314202"/>
            <a:ext cx="0" cy="58744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16" idx="1"/>
            <a:endCxn id="15" idx="5"/>
          </p:cNvCxnSpPr>
          <p:nvPr/>
        </p:nvCxnSpPr>
        <p:spPr>
          <a:xfrm flipH="1" flipV="1">
            <a:off x="5236046" y="3510798"/>
            <a:ext cx="812482" cy="4123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15" idx="3"/>
            <a:endCxn id="24" idx="7"/>
          </p:cNvCxnSpPr>
          <p:nvPr/>
        </p:nvCxnSpPr>
        <p:spPr>
          <a:xfrm flipH="1">
            <a:off x="3246543" y="3510798"/>
            <a:ext cx="656439" cy="49224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5437414" y="2189602"/>
            <a:ext cx="1134801" cy="28417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1" idx="6"/>
          </p:cNvCxnSpPr>
          <p:nvPr/>
        </p:nvCxnSpPr>
        <p:spPr>
          <a:xfrm>
            <a:off x="2925606" y="2161323"/>
            <a:ext cx="791299" cy="2910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3584230" y="2588590"/>
            <a:ext cx="1977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VMS data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10" y="815537"/>
            <a:ext cx="3557642" cy="219866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79726" y="3482867"/>
            <a:ext cx="5788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Validate the metrics of speed and heading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771323"/>
              </p:ext>
            </p:extLst>
          </p:nvPr>
        </p:nvGraphicFramePr>
        <p:xfrm>
          <a:off x="842681" y="1581640"/>
          <a:ext cx="3504294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147">
                  <a:extLst>
                    <a:ext uri="{9D8B030D-6E8A-4147-A177-3AD203B41FA5}">
                      <a16:colId xmlns:a16="http://schemas.microsoft.com/office/drawing/2014/main" xmlns="" val="3134448638"/>
                    </a:ext>
                  </a:extLst>
                </a:gridCol>
                <a:gridCol w="1752147">
                  <a:extLst>
                    <a:ext uri="{9D8B030D-6E8A-4147-A177-3AD203B41FA5}">
                      <a16:colId xmlns:a16="http://schemas.microsoft.com/office/drawing/2014/main" xmlns="" val="754320153"/>
                    </a:ext>
                  </a:extLst>
                </a:gridCol>
              </a:tblGrid>
              <a:tr h="291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Activity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Average Speed </a:t>
                      </a:r>
                    </a:p>
                    <a:p>
                      <a:pPr algn="ctr"/>
                      <a:r>
                        <a:rPr lang="en-US" altLang="zh-CN" sz="1400" dirty="0" smtClean="0"/>
                        <a:t>(knot)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8597239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Stopping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5633444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Steaming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5499579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Fishing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  <a:endParaRPr lang="zh-CN" altLang="en-US" sz="1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2460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1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55" y="832404"/>
            <a:ext cx="3518060" cy="294967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5163" y="3797719"/>
            <a:ext cx="8063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The correlation between statistics on fishing durations and distances and yield survey are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89.80%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and </a:t>
            </a:r>
            <a:r>
              <a:rPr lang="en-US" altLang="zh-CN" sz="20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82.11%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respectively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5" y="832403"/>
            <a:ext cx="3510390" cy="296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31" y="2103593"/>
            <a:ext cx="1804035" cy="1512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73" y="2119895"/>
            <a:ext cx="1804035" cy="15125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76" y="2103593"/>
            <a:ext cx="1804035" cy="15125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903" y="2082492"/>
            <a:ext cx="1804035" cy="1512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51" y="702510"/>
            <a:ext cx="1804035" cy="1512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631" y="690099"/>
            <a:ext cx="1804035" cy="1512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66" y="677688"/>
            <a:ext cx="1804035" cy="1512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31" y="674565"/>
            <a:ext cx="1804035" cy="1512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33" y="3566885"/>
            <a:ext cx="1804035" cy="15125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180573" y="3876895"/>
            <a:ext cx="6552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Heap maps of recognized fishing areas per quarter</a:t>
            </a: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2</a:t>
            </a:r>
            <a:r>
              <a:rPr lang="en-US" altLang="zh-CN" sz="2000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Quarter, 2014—2</a:t>
            </a:r>
            <a:r>
              <a:rPr lang="en-US" altLang="zh-CN" sz="2000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Quarter, 2016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5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720" y="3516855"/>
            <a:ext cx="1804035" cy="151257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572" y="2121700"/>
            <a:ext cx="1804035" cy="15125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518" y="2121700"/>
            <a:ext cx="1804035" cy="15125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849" y="2121700"/>
            <a:ext cx="1804035" cy="15125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83" y="3501496"/>
            <a:ext cx="1804035" cy="1512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</a:rPr>
              <a:t>Result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28" y="702510"/>
            <a:ext cx="1804035" cy="1512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807" y="690099"/>
            <a:ext cx="1804035" cy="1512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649" y="690099"/>
            <a:ext cx="1804035" cy="1512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9" y="2121700"/>
            <a:ext cx="1804035" cy="15125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46518" y="3786885"/>
            <a:ext cx="41862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Heap maps of recognized fishing areas per quarter</a:t>
            </a:r>
          </a:p>
          <a:p>
            <a:pPr algn="ctr"/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2</a:t>
            </a:r>
            <a:r>
              <a:rPr lang="en-US" altLang="zh-CN" sz="2000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Quarter, 2014—2</a:t>
            </a:r>
            <a:r>
              <a:rPr lang="en-US" altLang="zh-CN" sz="2000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nd</a:t>
            </a:r>
            <a:r>
              <a:rPr lang="en-US" altLang="zh-CN" sz="2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Quarter, 2016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52826" y="420293"/>
            <a:ext cx="85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DA907"/>
                </a:solidFill>
              </a:rPr>
              <a:t>1</a:t>
            </a:r>
            <a:r>
              <a:rPr lang="en-US" altLang="zh-CN" b="1" baseline="30000" dirty="0" smtClean="0">
                <a:solidFill>
                  <a:srgbClr val="FDA907"/>
                </a:solidFill>
              </a:rPr>
              <a:t>st</a:t>
            </a:r>
            <a:r>
              <a:rPr lang="en-US" altLang="zh-CN" b="1" dirty="0" smtClean="0">
                <a:solidFill>
                  <a:srgbClr val="FDA907"/>
                </a:solidFill>
              </a:rPr>
              <a:t> </a:t>
            </a:r>
            <a:endParaRPr lang="zh-CN" altLang="en-US" b="1" dirty="0">
              <a:solidFill>
                <a:srgbClr val="FDA907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45668" y="414882"/>
            <a:ext cx="85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DA907"/>
                </a:solidFill>
              </a:rPr>
              <a:t>2</a:t>
            </a:r>
            <a:r>
              <a:rPr lang="en-US" altLang="zh-CN" b="1" baseline="30000" dirty="0" smtClean="0">
                <a:solidFill>
                  <a:srgbClr val="FDA907"/>
                </a:solidFill>
              </a:rPr>
              <a:t>nd</a:t>
            </a:r>
            <a:r>
              <a:rPr lang="en-US" altLang="zh-CN" b="1" dirty="0" smtClean="0">
                <a:solidFill>
                  <a:srgbClr val="FDA907"/>
                </a:solidFill>
              </a:rPr>
              <a:t>  </a:t>
            </a:r>
            <a:endParaRPr lang="zh-CN" altLang="en-US" b="1" dirty="0">
              <a:solidFill>
                <a:srgbClr val="FDA907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06309" y="396846"/>
            <a:ext cx="85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DA907"/>
                </a:solidFill>
              </a:rPr>
              <a:t>3</a:t>
            </a:r>
            <a:r>
              <a:rPr lang="en-US" altLang="zh-CN" b="1" baseline="30000" dirty="0">
                <a:solidFill>
                  <a:srgbClr val="FDA907"/>
                </a:solidFill>
              </a:rPr>
              <a:t>r</a:t>
            </a:r>
            <a:r>
              <a:rPr lang="en-US" altLang="zh-CN" b="1" baseline="30000" dirty="0" smtClean="0">
                <a:solidFill>
                  <a:srgbClr val="FDA907"/>
                </a:solidFill>
              </a:rPr>
              <a:t>d</a:t>
            </a:r>
            <a:r>
              <a:rPr lang="en-US" altLang="zh-CN" b="1" dirty="0" smtClean="0">
                <a:solidFill>
                  <a:srgbClr val="FDA907"/>
                </a:solidFill>
              </a:rPr>
              <a:t>  </a:t>
            </a:r>
            <a:endParaRPr lang="zh-CN" altLang="en-US" b="1" dirty="0">
              <a:solidFill>
                <a:srgbClr val="FDA907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28239" y="396846"/>
            <a:ext cx="85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DA907"/>
                </a:solidFill>
              </a:rPr>
              <a:t>4</a:t>
            </a:r>
            <a:r>
              <a:rPr lang="en-US" altLang="zh-CN" b="1" baseline="30000" dirty="0" smtClean="0">
                <a:solidFill>
                  <a:srgbClr val="FDA907"/>
                </a:solidFill>
              </a:rPr>
              <a:t>th</a:t>
            </a:r>
            <a:r>
              <a:rPr lang="en-US" altLang="zh-CN" b="1" dirty="0" smtClean="0">
                <a:solidFill>
                  <a:srgbClr val="FDA907"/>
                </a:solidFill>
              </a:rPr>
              <a:t>  </a:t>
            </a:r>
            <a:endParaRPr lang="zh-CN" altLang="en-US" b="1" dirty="0">
              <a:solidFill>
                <a:srgbClr val="FDA907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>
            <a:off x="526718" y="784214"/>
            <a:ext cx="461665" cy="1022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DA907"/>
                </a:solidFill>
              </a:rPr>
              <a:t>2014</a:t>
            </a:r>
            <a:endParaRPr lang="zh-CN" altLang="en-US" dirty="0">
              <a:solidFill>
                <a:srgbClr val="FDA907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 rot="10800000">
            <a:off x="521550" y="2366759"/>
            <a:ext cx="461665" cy="1022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DA907"/>
                </a:solidFill>
              </a:rPr>
              <a:t>2015</a:t>
            </a:r>
            <a:endParaRPr lang="zh-CN" altLang="en-US" dirty="0">
              <a:solidFill>
                <a:srgbClr val="FDA907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 rot="10800000">
            <a:off x="526718" y="3676839"/>
            <a:ext cx="461665" cy="10224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DA907"/>
                </a:solidFill>
              </a:rPr>
              <a:t>2016</a:t>
            </a:r>
            <a:endParaRPr lang="zh-CN" altLang="en-US" dirty="0">
              <a:solidFill>
                <a:srgbClr val="FDA9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36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Conclusion</a:t>
            </a:r>
            <a:endParaRPr lang="zh-CN" altLang="en-US" sz="2000" dirty="0">
              <a:solidFill>
                <a:srgbClr val="FDA907"/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319934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8905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1900" y="1929919"/>
            <a:ext cx="21596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Relies on a 60-second temporary resolution and the productive pattern of otter trawl.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51795" y="1502361"/>
            <a:ext cx="10198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rgbClr val="1A7BAE"/>
                </a:solidFill>
              </a:rPr>
              <a:t>Material 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92190" y="1929919"/>
            <a:ext cx="215962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Approach of picture processing</a:t>
            </a:r>
          </a:p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Realize fishing activity recognition with VMS data only.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27787" y="1379250"/>
            <a:ext cx="15440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rgbClr val="1A7BAE"/>
                </a:solidFill>
              </a:rPr>
              <a:t>Mathematical </a:t>
            </a:r>
          </a:p>
          <a:p>
            <a:pPr lvl="0" algn="ctr"/>
            <a:r>
              <a:rPr lang="en-US" altLang="zh-CN" sz="1600" b="1" dirty="0" smtClean="0">
                <a:solidFill>
                  <a:srgbClr val="1A7BAE"/>
                </a:solidFill>
              </a:rPr>
              <a:t>Morphology 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809638" y="996575"/>
            <a:ext cx="2745305" cy="2745305"/>
          </a:xfrm>
          <a:prstGeom prst="ellipse">
            <a:avLst/>
          </a:prstGeom>
          <a:noFill/>
          <a:ln>
            <a:solidFill>
              <a:srgbClr val="1A7B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6102480" y="1929919"/>
            <a:ext cx="21596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Explore the correlation between the changes of fishing activity and the relative yield.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52044" y="1491630"/>
            <a:ext cx="20553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1600" b="1" dirty="0" smtClean="0">
                <a:solidFill>
                  <a:srgbClr val="1A7BAE"/>
                </a:solidFill>
              </a:rPr>
              <a:t>Further Correlation</a:t>
            </a:r>
            <a:endParaRPr lang="zh-CN" altLang="en-US" sz="1600" b="1" dirty="0">
              <a:solidFill>
                <a:srgbClr val="1A7BAE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75767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36796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2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978252" y="1232697"/>
            <a:ext cx="393948" cy="393948"/>
          </a:xfrm>
          <a:prstGeom prst="ellipse">
            <a:avLst/>
          </a:pr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8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443344" y="2166705"/>
            <a:ext cx="4256964" cy="69124"/>
            <a:chOff x="566555" y="877035"/>
            <a:chExt cx="2340260" cy="164545"/>
          </a:xfrm>
        </p:grpSpPr>
        <p:sp>
          <p:nvSpPr>
            <p:cNvPr id="20" name="矩形 19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rgbClr val="1A7B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rgbClr val="95BC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rgbClr val="FDA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rgbClr val="BF34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623999" y="1620241"/>
            <a:ext cx="589565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A7BAE"/>
                </a:solidFill>
              </a:rPr>
              <a:t>Thank You</a:t>
            </a:r>
            <a:endParaRPr lang="en-US" altLang="zh-CN" sz="2800" dirty="0" smtClean="0">
              <a:solidFill>
                <a:srgbClr val="BF342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29043" y="2271310"/>
            <a:ext cx="5085566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Q &amp; A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07575" y="3561860"/>
            <a:ext cx="4185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ZONG Yuan</a:t>
            </a:r>
          </a:p>
          <a:p>
            <a:pPr algn="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juliazgyn@gmail.com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Computer Science</a:t>
            </a:r>
          </a:p>
          <a:p>
            <a:pPr algn="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Ocean University of China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2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Why This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W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ork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049765" y="1491630"/>
            <a:ext cx="3045551" cy="2389330"/>
            <a:chOff x="3352800" y="1352550"/>
            <a:chExt cx="4293345" cy="31584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352550"/>
              <a:ext cx="2438400" cy="24384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45"/>
            <a:stretch/>
          </p:blipFill>
          <p:spPr>
            <a:xfrm>
              <a:off x="4563165" y="2121700"/>
              <a:ext cx="1872615" cy="14401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6945" y="3291830"/>
              <a:ext cx="1219200" cy="121920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4095317" y="1851670"/>
            <a:ext cx="4615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Recognition of </a:t>
            </a:r>
            <a:r>
              <a:rPr lang="en-US" altLang="zh-CN" sz="28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fishing 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activity</a:t>
            </a:r>
            <a:r>
              <a:rPr lang="en-US" altLang="zh-CN" sz="28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is the </a:t>
            </a:r>
            <a:r>
              <a:rPr lang="en-US" altLang="zh-CN" sz="28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key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issue</a:t>
            </a:r>
            <a:endParaRPr lang="zh-CN" altLang="en-US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7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56965" y="591530"/>
            <a:ext cx="45905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Misjudge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speed reduction as fishing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Thresholds vary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with vessel types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409" b="75606" l="14985" r="84893">
                        <a14:foregroundMark x1="43364" y1="46931" x2="43364" y2="46931"/>
                        <a14:foregroundMark x1="15535" y1="61793" x2="15535" y2="61793"/>
                        <a14:foregroundMark x1="53028" y1="51292" x2="53028" y2="51292"/>
                        <a14:foregroundMark x1="46606" y1="45396" x2="46606" y2="45396"/>
                        <a14:foregroundMark x1="45566" y1="48304" x2="45566" y2="48304"/>
                        <a14:foregroundMark x1="46728" y1="50081" x2="46728" y2="50081"/>
                        <a14:foregroundMark x1="39266" y1="74717" x2="39266" y2="74717"/>
                        <a14:foregroundMark x1="40061" y1="71244" x2="40061" y2="71244"/>
                        <a14:foregroundMark x1="56942" y1="50565" x2="56942" y2="50565"/>
                        <a14:foregroundMark x1="68440" y1="23829" x2="68440" y2="23829"/>
                        <a14:foregroundMark x1="70642" y1="24717" x2="70642" y2="24717"/>
                        <a14:foregroundMark x1="77554" y1="14297" x2="77554" y2="14297"/>
                        <a14:foregroundMark x1="75229" y1="17286" x2="75229" y2="17286"/>
                        <a14:foregroundMark x1="80550" y1="23506" x2="80550" y2="23506"/>
                        <a14:foregroundMark x1="84343" y1="52989" x2="84343" y2="52989"/>
                        <a14:foregroundMark x1="76147" y1="48869" x2="76147" y2="48869"/>
                        <a14:foregroundMark x1="74801" y1="54200" x2="74801" y2="54200"/>
                        <a14:foregroundMark x1="82630" y1="55412" x2="82630" y2="55412"/>
                        <a14:foregroundMark x1="72355" y1="22779" x2="72355" y2="2277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238" t="11501" r="13577" b="22000"/>
          <a:stretch/>
        </p:blipFill>
        <p:spPr>
          <a:xfrm>
            <a:off x="5247075" y="1076972"/>
            <a:ext cx="2658707" cy="1584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Related Work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5699">
            <a:off x="5019660" y="1907099"/>
            <a:ext cx="402431" cy="469106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5967155" y="2346725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89111" y="1717342"/>
            <a:ext cx="405045" cy="39768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84" y="1103633"/>
            <a:ext cx="487680" cy="3445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78" y="1933625"/>
            <a:ext cx="487680" cy="3445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45" y="3921900"/>
            <a:ext cx="664845" cy="39814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61" y="3606865"/>
            <a:ext cx="952500" cy="92011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56" y="2153703"/>
            <a:ext cx="250031" cy="2500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sharpenSoften amount="-50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05" b="5332"/>
          <a:stretch/>
        </p:blipFill>
        <p:spPr>
          <a:xfrm>
            <a:off x="7153935" y="3516855"/>
            <a:ext cx="1333500" cy="1035116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004842" y="2068512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Calibri" panose="020F0502020204030204" pitchFamily="34" charset="0"/>
              </a:rPr>
              <a:t>Experience-based Method</a:t>
            </a:r>
            <a:endParaRPr lang="zh-CN" altLang="en-US" sz="28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32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-0.0074 L 0.00643 -0.0071 C 0.00955 -0.00524 0.01285 -0.0037 0.01598 -0.00092 C 0.01702 -2.59259E-6 0.01736 0.00247 0.01841 0.00309 C 0.0198 0.00463 0.02153 0.00463 0.02309 0.00525 C 0.02431 0.00587 0.02552 0.00679 0.02674 0.00741 C 0.03143 0.01574 0.02795 0.01111 0.03855 0.01605 C 0.05348 0.02253 0.0349 0.0142 0.04688 0.02006 C 0.04844 0.02099 0.05018 0.02161 0.05174 0.02222 C 0.05295 0.02284 0.054 0.02377 0.05521 0.02439 C 0.05851 0.02593 0.06511 0.02778 0.06841 0.02871 C 0.07917 0.03519 0.06198 0.02531 0.07778 0.03272 C 0.08021 0.03395 0.08507 0.03704 0.08507 0.03735 C 0.09202 0.04939 0.08855 0.04476 0.09445 0.05185 C 0.09792 0.06976 0.09323 0.04784 0.09809 0.06235 C 0.09896 0.06482 0.10018 0.07531 0.10052 0.07716 C 0.10122 0.08148 0.10226 0.0855 0.10278 0.09013 C 0.10434 0.10062 0.10348 0.09568 0.10521 0.10494 C 0.10556 0.10278 0.10591 0.10031 0.10643 0.09846 C 0.10973 0.08673 0.1092 0.09753 0.11111 0.07932 C 0.11198 0.07222 0.11077 0.06327 0.11355 0.05834 L 0.11841 0.04969 C 0.1191 0.04846 0.1198 0.04661 0.12066 0.04568 L 0.12431 0.04136 C 0.125 0.0392 0.1257 0.03704 0.12674 0.03488 C 0.12743 0.03334 0.12848 0.03241 0.129 0.03087 C 0.12969 0.02871 0.12952 0.02624 0.13021 0.02439 C 0.1316 0.02037 0.1342 0.01883 0.13611 0.01605 C 0.1375 0.01389 0.13872 0.01173 0.13976 0.00957 C 0.14063 0.00772 0.14098 0.00494 0.14219 0.00309 C 0.14306 0.00185 0.14462 0.00216 0.14566 0.00124 C 0.14705 -2.59259E-6 0.14809 -0.00185 0.14931 -0.00308 C 0.15434 -0.01636 0.15 -0.00278 0.15278 -0.02839 C 0.1533 -0.03302 0.15434 -0.03703 0.15521 -0.04136 L 0.15764 -0.05401 C 0.15799 -0.05617 0.15816 -0.05833 0.15886 -0.06018 C 0.15955 -0.06296 0.16025 -0.06605 0.16111 -0.06882 C 0.16181 -0.07099 0.1625 -0.07345 0.16355 -0.075 C 0.16459 -0.07654 0.16598 -0.07654 0.16719 -0.07716 C 0.16823 -0.07561 0.16997 -0.075 0.17066 -0.07284 C 0.17205 -0.06913 0.17309 -0.06018 0.17309 -0.05987 C 0.17622 -0.06111 0.17986 -0.05957 0.18264 -0.06234 C 0.18403 -0.06389 0.18334 -0.0679 0.18386 -0.07068 C 0.18455 -0.075 0.18542 -0.07932 0.18611 -0.08364 C 0.18716 -0.08858 0.1875 -0.09197 0.18976 -0.09629 C 0.1908 -0.09815 0.19219 -0.09907 0.19323 -0.10031 C 0.1941 -0.10247 0.1948 -0.10494 0.19566 -0.10679 C 0.19723 -0.10987 0.19879 -0.11234 0.20052 -0.11512 C 0.20122 -0.11666 0.20226 -0.1179 0.20278 -0.11944 C 0.20365 -0.1216 0.20434 -0.12376 0.20521 -0.12592 C 0.20521 -0.12561 0.21111 -0.13642 0.21233 -0.13858 L 0.21719 -0.14691 C 0.21823 -0.14845 0.21962 -0.14969 0.22066 -0.15123 C 0.2224 -0.1537 0.22379 -0.15679 0.22552 -0.15957 C 0.22622 -0.16111 0.22726 -0.16234 0.22778 -0.16389 C 0.22865 -0.16605 0.22934 -0.16821 0.23021 -0.17037 C 0.2316 -0.17345 0.2349 -0.1787 0.2349 -0.17839 C 0.23542 -0.18086 0.23559 -0.18302 0.23611 -0.18518 C 0.2375 -0.1895 0.23993 -0.1929 0.24098 -0.19784 C 0.24306 -0.20895 0.2408 -0.2 0.24445 -0.20833 C 0.24896 -0.21852 0.24427 -0.21173 0.25052 -0.21882 C 0.25122 -0.22099 0.25174 -0.22376 0.25278 -0.22531 C 0.25573 -0.22932 0.25938 -0.22623 0.26233 -0.22531 C 0.2632 -0.22315 0.26372 -0.22099 0.26476 -0.21882 C 0.26736 -0.21327 0.27014 -0.2108 0.27188 -0.20401 C 0.27292 -0.2 0.27431 -0.19136 0.27431 -0.19105 C 0.27223 -0.17376 0.27535 -0.18487 0.26945 -0.1787 C 0.26858 -0.17778 0.26806 -0.17531 0.26719 -0.17438 C 0.26493 -0.17253 0.26233 -0.1716 0.2599 -0.17037 L 0.25643 -0.16821 C 0.25539 -0.16852 0.24532 -0.16913 0.24219 -0.17253 C 0.24115 -0.17345 0.24045 -0.17531 0.23976 -0.17654 C 0.23837 -0.19382 0.23785 -0.19043 0.23976 -0.20833 C 0.23993 -0.21049 0.24011 -0.21296 0.24098 -0.21481 C 0.24184 -0.21666 0.24341 -0.21728 0.24445 -0.21882 C 0.24618 -0.2216 0.24705 -0.22623 0.24931 -0.22747 L 0.25643 -0.23148 C 0.25608 -0.1824 0.25521 -0.13302 0.25521 -0.08364 C 0.25521 -0.07839 0.25486 -0.07284 0.25643 -0.06882 C 0.25695 -0.06697 0.25799 -0.07129 0.25886 -0.07284 C 0.26476 -0.08642 0.25782 -0.07345 0.26355 -0.08364 C 0.26441 -0.08796 0.26424 -0.09321 0.26823 -0.09197 C 0.27049 -0.09136 0.27605 -0.08055 0.27657 -0.07932 L 0.279 -0.075 C 0.27934 -0.07222 0.27969 -0.06944 0.28021 -0.06666 C 0.28455 -0.04074 0.28108 -0.06481 0.28386 -0.04537 C 0.28299 -0.03858 0.28368 -0.03426 0.28021 -0.03055 C 0.27917 -0.02963 0.27778 -0.02932 0.27657 -0.02839 C 0.26719 -0.02932 0.25747 -0.02808 0.24809 -0.03055 C 0.24219 -0.0321 0.24445 -0.05061 0.24566 -0.05401 C 0.24705 -0.0574 0.2507 -0.05555 0.25278 -0.05802 L 0.25643 -0.06234 C 0.25834 -0.05895 0.26077 -0.05586 0.26233 -0.05185 L 0.26719 -0.03919 C 0.26823 -0.03302 0.26962 -0.02901 0.26719 -0.02222 C 0.2665 -0.02037 0.26476 -0.02068 0.26355 -0.02006 C 0.25764 -0.02068 0.25157 -0.02099 0.24566 -0.02222 C 0.24445 -0.02253 0.24341 -0.02376 0.24219 -0.02438 C 0.24011 -0.02531 0.2382 -0.02561 0.23611 -0.02654 C 0.2349 -0.02685 0.23386 -0.02839 0.23264 -0.02839 C 0.21545 -0.02994 0.19844 -0.02994 0.18143 -0.03055 C 0.17483 -0.03457 0.17986 -0.03179 0.16945 -0.03487 C 0.16476 -0.03611 0.1599 -0.03734 0.15521 -0.03919 C 0.14688 -0.04197 0.15122 -0.04012 0.14219 -0.04537 L 0.13855 -0.04753 C 0.13629 -0.05987 0.1349 -0.06018 0.13733 -0.07284 C 0.13785 -0.07531 0.13907 -0.07716 0.13976 -0.07932 C 0.14028 -0.08117 0.14028 -0.08395 0.14098 -0.08549 C 0.14219 -0.08889 0.1441 -0.09136 0.14566 -0.09413 L 0.14809 -0.09845 C 0.14775 -0.10031 0.14775 -0.10308 0.14688 -0.10463 C 0.14601 -0.10617 0.14445 -0.10555 0.14323 -0.10679 C 0.13507 -0.11543 0.1474 -0.1071 0.13733 -0.11327 C 0.13386 -0.11234 0.13004 -0.11265 0.12674 -0.11111 C 0.12344 -0.10957 0.1224 -0.09568 0.12188 -0.09413 C 0.12032 -0.08981 0.1191 -0.08487 0.11719 -0.08148 C 0.11632 -0.07994 0.11545 -0.0787 0.11476 -0.07716 C 0.11389 -0.07531 0.11355 -0.07253 0.11233 -0.07068 C 0.11146 -0.06944 0.11007 -0.06944 0.10886 -0.06882 C 0.10764 -0.06728 0.10643 -0.06574 0.10521 -0.0645 C 0.10417 -0.06358 0.10278 -0.06358 0.10174 -0.06234 C 0.09271 -0.05185 0.10295 -0.05895 0.09445 -0.05401 C 0.08889 -0.04722 0.09323 -0.05123 0.08611 -0.04753 C 0.08386 -0.04629 0.08143 -0.04413 0.079 -0.04321 C 0.07709 -0.04259 0.075 -0.04197 0.07309 -0.04136 C 0.07188 -0.04074 0.07084 -0.0395 0.06945 -0.03919 C 0.06632 -0.03796 0.0632 -0.03765 0.06007 -0.03703 C 0.05886 -0.03642 0.05764 -0.03549 0.05643 -0.03487 C 0.05157 -0.03302 0.04809 -0.03302 0.04341 -0.03055 C 0.04098 -0.02932 0.03855 -0.02778 0.03611 -0.02654 L 0.03264 -0.02438 C 0.02691 -0.01759 0.03039 -0.02099 0.02188 -0.01574 C 0.02066 -0.01512 0.01945 -0.01481 0.01841 -0.01358 C 0.01372 -0.00833 0.01615 -0.01018 0.01111 -0.0074 C 0.01042 -0.00586 0.00973 -0.00401 0.00886 -0.00308 C 0.00782 -0.00185 0.00643 -0.00185 0.00521 -0.00092 C 0.00434 -0.00031 0.00365 0.00031 0.00295 0.00124 L 0.00643 -0.0074 Z " pathEditMode="relative" rAng="0" ptsTypes="AAAAAAAAAAAAAA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98" y="-55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35" y="3808577"/>
            <a:ext cx="677228" cy="6115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Related Work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736949" y="1797920"/>
            <a:ext cx="28803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latin typeface="Calibri" panose="020F0502020204030204" pitchFamily="34" charset="0"/>
              </a:rPr>
              <a:t>Statistic-based Method</a:t>
            </a:r>
            <a:endParaRPr lang="zh-CN" altLang="en-US" sz="2800" b="1" dirty="0">
              <a:latin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7524" y="915966"/>
            <a:ext cx="4590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Amount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of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labeled data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to train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Additional references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come from other sources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96" y="1908262"/>
            <a:ext cx="850106" cy="733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50" y="1829680"/>
            <a:ext cx="723900" cy="8905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89" y="2166705"/>
            <a:ext cx="514350" cy="1659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73" y="3783078"/>
            <a:ext cx="731520" cy="7315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13" y="3848582"/>
            <a:ext cx="517208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8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Challenges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-73789" y="1365886"/>
            <a:ext cx="9316035" cy="2308324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  <a:effectLst>
            <a:softEdge rad="44450"/>
          </a:effectLst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r>
              <a:rPr lang="en-US" altLang="zh-CN" sz="28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No 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extra references</a:t>
            </a:r>
            <a:r>
              <a:rPr lang="en-US" altLang="zh-CN" sz="2800" b="1" dirty="0">
                <a:solidFill>
                  <a:srgbClr val="FDA907"/>
                </a:solidFill>
                <a:latin typeface="Calibri" panose="020F0502020204030204" pitchFamily="34" charset="0"/>
              </a:rPr>
              <a:t> ?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altLang="zh-CN" sz="2800" b="1" dirty="0" smtClean="0">
                <a:solidFill>
                  <a:srgbClr val="002060"/>
                </a:solidFill>
                <a:latin typeface="Bradley Hand ITC" panose="03070402050302030203" pitchFamily="66" charset="0"/>
              </a:rPr>
              <a:t>             </a:t>
            </a:r>
            <a:endParaRPr lang="en-US" altLang="zh-CN" sz="3200" b="1" dirty="0" smtClean="0">
              <a:solidFill>
                <a:srgbClr val="002060"/>
              </a:solidFill>
              <a:latin typeface="Bradley Hand ITC" panose="03070402050302030203" pitchFamily="66" charset="0"/>
            </a:endParaRPr>
          </a:p>
          <a:p>
            <a:pPr algn="ctr"/>
            <a:r>
              <a:rPr lang="en-US" altLang="zh-CN" sz="28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Still</a:t>
            </a:r>
            <a:r>
              <a:rPr lang="en-US" altLang="zh-CN" sz="28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smtClean="0">
                <a:solidFill>
                  <a:srgbClr val="002060"/>
                </a:solidFill>
                <a:latin typeface="Calibri" panose="020F0502020204030204" pitchFamily="34" charset="0"/>
              </a:rPr>
              <a:t>efficient and robust</a:t>
            </a:r>
            <a:r>
              <a:rPr lang="en-US" altLang="zh-CN" sz="2800" b="1" dirty="0">
                <a:solidFill>
                  <a:srgbClr val="FDA907"/>
                </a:solidFill>
                <a:latin typeface="Calibri" panose="020F0502020204030204" pitchFamily="34" charset="0"/>
              </a:rPr>
              <a:t> ?</a:t>
            </a:r>
            <a:endParaRPr lang="en-US" altLang="zh-CN" sz="28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  <a:p>
            <a:pPr algn="ctr"/>
            <a:endParaRPr lang="en-US" altLang="zh-CN" sz="2800" b="1" dirty="0" smtClean="0">
              <a:solidFill>
                <a:srgbClr val="00206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4905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FAR: Fishing Activity Recognition System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73" y="939633"/>
            <a:ext cx="6642230" cy="34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DA90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VMS Data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63484" y="844310"/>
            <a:ext cx="360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34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otter trawl vessels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63483" y="1565517"/>
            <a:ext cx="6705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Duration</a:t>
            </a:r>
            <a:r>
              <a:rPr lang="en-US" altLang="zh-CN" dirty="0" smtClean="0">
                <a:solidFill>
                  <a:srgbClr val="002060"/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 1</a:t>
            </a:r>
            <a:r>
              <a:rPr lang="en-US" altLang="zh-CN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st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Apr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2014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to 30</a:t>
            </a:r>
            <a:r>
              <a:rPr lang="en-US" altLang="zh-CN" baseline="300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th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Jun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2016</a:t>
            </a:r>
            <a:endParaRPr lang="zh-CN" altLang="en-US" sz="3200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63484" y="2281619"/>
            <a:ext cx="4950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2,140,288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records in total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3484" y="3005678"/>
            <a:ext cx="477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 rated </a:t>
            </a:r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60-second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temporal resolution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66197" y="3721976"/>
            <a:ext cx="714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Recorded by </a:t>
            </a:r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Zhejiang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3200" dirty="0" smtClean="0">
                <a:solidFill>
                  <a:srgbClr val="FDA907"/>
                </a:solidFill>
                <a:latin typeface="Calibri" panose="020F0502020204030204" pitchFamily="34" charset="0"/>
              </a:rPr>
              <a:t>Province</a:t>
            </a:r>
            <a:r>
              <a:rPr lang="en-US" altLang="zh-CN" sz="32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Ocean and Fisheries Bureau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3" y="1100679"/>
            <a:ext cx="166688" cy="1666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3" y="1774560"/>
            <a:ext cx="166688" cy="16668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3" y="2490662"/>
            <a:ext cx="166688" cy="16668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3" y="3231676"/>
            <a:ext cx="166688" cy="1666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3" y="3972691"/>
            <a:ext cx="166688" cy="1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9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/>
          <a:srcRect l="8860" r="39083" b="9091"/>
          <a:stretch/>
        </p:blipFill>
        <p:spPr>
          <a:xfrm>
            <a:off x="441957" y="2604237"/>
            <a:ext cx="1916331" cy="15022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/>
          <a:srcRect l="7753" t="1193" r="35760" b="3742"/>
          <a:stretch/>
        </p:blipFill>
        <p:spPr>
          <a:xfrm>
            <a:off x="422911" y="1111460"/>
            <a:ext cx="1897889" cy="14338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6520" y="96475"/>
            <a:ext cx="3870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itchFamily="34" charset="0"/>
                <a:ea typeface="+mj-ea"/>
              </a:rPr>
              <a:t>Locate Ports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mpact" pitchFamily="34" charset="0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21550" y="456515"/>
            <a:ext cx="35103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 l="10337" r="29114" b="4597"/>
          <a:stretch/>
        </p:blipFill>
        <p:spPr>
          <a:xfrm>
            <a:off x="2178243" y="1167836"/>
            <a:ext cx="4275500" cy="3024094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16" y="2989073"/>
            <a:ext cx="1219200" cy="12192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2567768" y="801108"/>
            <a:ext cx="6594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Analyze all these </a:t>
            </a:r>
            <a:r>
              <a:rPr lang="en-US" altLang="zh-CN" sz="2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overlapping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</a:rPr>
              <a:t> fishing trips, directly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6942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A7BA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20576</TotalTime>
  <Words>1553</Words>
  <Application>Microsoft Office PowerPoint</Application>
  <PresentationFormat>全屏显示(16:9)</PresentationFormat>
  <Paragraphs>254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宋体</vt:lpstr>
      <vt:lpstr>微软雅黑</vt:lpstr>
      <vt:lpstr>Arial</vt:lpstr>
      <vt:lpstr>Arial Black</vt:lpstr>
      <vt:lpstr>Arial Rounded MT Bold</vt:lpstr>
      <vt:lpstr>Bradley Hand ITC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</dc:creator>
  <cp:lastModifiedBy>zy</cp:lastModifiedBy>
  <cp:revision>853</cp:revision>
  <dcterms:modified xsi:type="dcterms:W3CDTF">2017-06-01T12:13:41Z</dcterms:modified>
</cp:coreProperties>
</file>